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54" r:id="rId2"/>
    <p:sldId id="360" r:id="rId3"/>
    <p:sldId id="361" r:id="rId4"/>
    <p:sldId id="362" r:id="rId5"/>
    <p:sldId id="363" r:id="rId6"/>
    <p:sldId id="364" r:id="rId7"/>
    <p:sldId id="365" r:id="rId8"/>
    <p:sldId id="366" r:id="rId9"/>
    <p:sldId id="367" r:id="rId10"/>
    <p:sldId id="368" r:id="rId11"/>
    <p:sldId id="373" r:id="rId12"/>
    <p:sldId id="369" r:id="rId13"/>
    <p:sldId id="370" r:id="rId14"/>
    <p:sldId id="371" r:id="rId15"/>
    <p:sldId id="372" r:id="rId16"/>
    <p:sldId id="374" r:id="rId17"/>
    <p:sldId id="375" r:id="rId18"/>
    <p:sldId id="376" r:id="rId19"/>
    <p:sldId id="377" r:id="rId20"/>
    <p:sldId id="378" r:id="rId21"/>
    <p:sldId id="379" r:id="rId22"/>
    <p:sldId id="380" r:id="rId23"/>
    <p:sldId id="381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4DAF8C-0FB1-4EE6-9AEE-C4BCBB69067F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6100DE-6766-4F87-87ED-F05788BD13F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0708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100DE-6766-4F87-87ED-F05788BD13F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1217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C1454F-9978-C472-8E79-0A43A2C90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80DF6C1-72A6-F49D-9CD0-59D37B2B3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18EBB7-6CCC-EEC7-7CCC-6F6F64DE0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ABB32F-AA9F-2000-C476-B5A96BB2C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5C420F4-FED5-D961-DF1A-18655D2DC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5083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F1BA5-30C0-D2F2-D83B-28C695316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C960E1-D9FD-CECA-5F84-3CE3058B6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22FA3B-1F12-F678-0BAE-39F8A21A3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FB7179-2A99-52F6-778D-6E612DDE6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40ED40-90F8-C1D7-CDC1-CF9524716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301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61CE67-E76D-7EA0-43EB-61EC6DF6B6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AF56A85-2CC1-7FE8-F28C-44DB1C2ECA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8985CB-084F-6958-F99A-E37D1AE42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268072-14BD-E3F8-CC10-2F7FDA2DF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C5F6BD-A052-9A1B-A80E-2F623DFBE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2403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0F0DCE6-4704-4698-AFAC-D5550CE9FAB0}"/>
              </a:ext>
            </a:extLst>
          </p:cNvPr>
          <p:cNvSpPr/>
          <p:nvPr/>
        </p:nvSpPr>
        <p:spPr>
          <a:xfrm>
            <a:off x="0" y="639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A57821-2480-43F4-BA34-F510B1752C1A}"/>
              </a:ext>
            </a:extLst>
          </p:cNvPr>
          <p:cNvSpPr/>
          <p:nvPr/>
        </p:nvSpPr>
        <p:spPr>
          <a:xfrm>
            <a:off x="0" y="6498000"/>
            <a:ext cx="12192000" cy="360000"/>
          </a:xfrm>
          <a:prstGeom prst="rect">
            <a:avLst/>
          </a:prstGeom>
          <a:solidFill>
            <a:srgbClr val="C05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FF7A7-217D-4037-8041-FF118C4E3B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88000"/>
            <a:ext cx="9144000" cy="5202000"/>
          </a:xfrm>
          <a:prstGeom prst="rect">
            <a:avLst/>
          </a:prstGeom>
        </p:spPr>
        <p:txBody>
          <a:bodyPr anchor="ctr"/>
          <a:lstStyle>
            <a:lvl1pPr algn="ctr">
              <a:defRPr sz="8000">
                <a:latin typeface="+mj-lt"/>
              </a:defRPr>
            </a:lvl1pPr>
          </a:lstStyle>
          <a:p>
            <a:r>
              <a:rPr lang="de-DE" noProof="0"/>
              <a:t>Titel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5C78D-723E-4EA3-B177-8B35F03B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0000" y="6498000"/>
            <a:ext cx="2743200" cy="3600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/>
              <a:t>9. Januar 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BECB7-C809-4BFC-92CA-8D849799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8000"/>
            <a:ext cx="4114800" cy="3600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de-DE"/>
              <a:t>Philipp Weber &amp; Nick Schreiber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86616-2F1A-4697-ACAA-6732B5F02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0000" y="6498000"/>
            <a:ext cx="2743200" cy="360000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629E1D32-139B-4C55-A3C3-B5F4791988C6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4" name="Content Placeholder 10">
            <a:extLst>
              <a:ext uri="{FF2B5EF4-FFF2-40B4-BE49-F238E27FC236}">
                <a16:creationId xmlns:a16="http://schemas.microsoft.com/office/drawing/2014/main" id="{7FFBEEBE-E833-4093-B5D4-010B51F5F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0000" y="126000"/>
            <a:ext cx="2614736" cy="82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B7E58BB-6C62-4607-90F7-E801B9DEAD0F}"/>
              </a:ext>
            </a:extLst>
          </p:cNvPr>
          <p:cNvSpPr/>
          <p:nvPr/>
        </p:nvSpPr>
        <p:spPr>
          <a:xfrm>
            <a:off x="0" y="108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6940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0DD49D2-B83E-448E-9DF3-872A88F38C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0"/>
            <a:ext cx="8604000" cy="1080000"/>
          </a:xfrm>
          <a:prstGeom prst="rect">
            <a:avLst/>
          </a:prstGeom>
        </p:spPr>
        <p:txBody>
          <a:bodyPr lIns="90000"/>
          <a:lstStyle>
            <a:lvl1pPr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 noProof="0"/>
              <a:t>Titel</a:t>
            </a:r>
          </a:p>
        </p:txBody>
      </p:sp>
      <p:pic>
        <p:nvPicPr>
          <p:cNvPr id="16" name="Content Placeholder 10">
            <a:extLst>
              <a:ext uri="{FF2B5EF4-FFF2-40B4-BE49-F238E27FC236}">
                <a16:creationId xmlns:a16="http://schemas.microsoft.com/office/drawing/2014/main" id="{6F30BBF2-522D-44F7-9658-2515B490C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50000" y="126000"/>
            <a:ext cx="2614736" cy="82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77D921A-4953-4BFB-88AF-6678A997F71B}"/>
              </a:ext>
            </a:extLst>
          </p:cNvPr>
          <p:cNvSpPr/>
          <p:nvPr/>
        </p:nvSpPr>
        <p:spPr>
          <a:xfrm>
            <a:off x="0" y="108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679F7B-1165-4EC7-BEB0-2247C5E7A8BE}"/>
              </a:ext>
            </a:extLst>
          </p:cNvPr>
          <p:cNvSpPr/>
          <p:nvPr/>
        </p:nvSpPr>
        <p:spPr>
          <a:xfrm>
            <a:off x="0" y="6498000"/>
            <a:ext cx="12192000" cy="360000"/>
          </a:xfrm>
          <a:prstGeom prst="rect">
            <a:avLst/>
          </a:prstGeom>
          <a:solidFill>
            <a:srgbClr val="C05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997FBDA-5142-4492-BEF5-6D735F600CE3}"/>
              </a:ext>
            </a:extLst>
          </p:cNvPr>
          <p:cNvSpPr/>
          <p:nvPr/>
        </p:nvSpPr>
        <p:spPr>
          <a:xfrm>
            <a:off x="0" y="6390000"/>
            <a:ext cx="12192000" cy="108000"/>
          </a:xfrm>
          <a:prstGeom prst="rect">
            <a:avLst/>
          </a:prstGeom>
          <a:solidFill>
            <a:srgbClr val="F3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Footer Placeholder 11">
            <a:extLst>
              <a:ext uri="{FF2B5EF4-FFF2-40B4-BE49-F238E27FC236}">
                <a16:creationId xmlns:a16="http://schemas.microsoft.com/office/drawing/2014/main" id="{331C70D9-0380-4395-83F4-C8C313756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8000"/>
            <a:ext cx="4114800" cy="360000"/>
          </a:xfrm>
          <a:prstGeom prst="rect">
            <a:avLst/>
          </a:prstGeom>
        </p:spPr>
        <p:txBody>
          <a:bodyPr/>
          <a:lstStyle/>
          <a:p>
            <a:r>
              <a:rPr lang="de-DE" sz="1600">
                <a:solidFill>
                  <a:schemeClr val="bg1"/>
                </a:solidFill>
              </a:rPr>
              <a:t>Philipp Weber &amp; Nick Schreiber</a:t>
            </a:r>
          </a:p>
        </p:txBody>
      </p:sp>
      <p:sp>
        <p:nvSpPr>
          <p:cNvPr id="21" name="Slide Number Placeholder 12">
            <a:extLst>
              <a:ext uri="{FF2B5EF4-FFF2-40B4-BE49-F238E27FC236}">
                <a16:creationId xmlns:a16="http://schemas.microsoft.com/office/drawing/2014/main" id="{C464783D-55B4-4438-9A2C-C4271CAE0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0000" y="6498000"/>
            <a:ext cx="2743200" cy="360000"/>
          </a:xfrm>
          <a:prstGeom prst="rect">
            <a:avLst/>
          </a:prstGeom>
        </p:spPr>
        <p:txBody>
          <a:bodyPr anchor="ctr"/>
          <a:lstStyle/>
          <a:p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t>‹Nr.›</a:t>
            </a:fld>
            <a:endParaRPr lang="de-DE" sz="1600">
              <a:solidFill>
                <a:schemeClr val="bg1"/>
              </a:solidFill>
            </a:endParaRPr>
          </a:p>
        </p:txBody>
      </p:sp>
      <p:sp>
        <p:nvSpPr>
          <p:cNvPr id="22" name="Date Placeholder 13">
            <a:extLst>
              <a:ext uri="{FF2B5EF4-FFF2-40B4-BE49-F238E27FC236}">
                <a16:creationId xmlns:a16="http://schemas.microsoft.com/office/drawing/2014/main" id="{050DCAAF-AB29-4DBF-85D7-3911069880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0000" y="6498000"/>
            <a:ext cx="2743200" cy="360000"/>
          </a:xfrm>
          <a:prstGeom prst="rect">
            <a:avLst/>
          </a:prstGeom>
        </p:spPr>
        <p:txBody>
          <a:bodyPr/>
          <a:lstStyle/>
          <a:p>
            <a:r>
              <a:rPr lang="de-DE" sz="1600">
                <a:solidFill>
                  <a:schemeClr val="bg1"/>
                </a:solidFill>
              </a:rPr>
              <a:t>9. Januar 2023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DB5D2449-11E7-4DCA-ABA6-C2D2EA3802F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20000" y="1908000"/>
            <a:ext cx="10753200" cy="3762000"/>
          </a:xfrm>
        </p:spPr>
        <p:txBody>
          <a:bodyPr anchor="t"/>
          <a:lstStyle>
            <a:lvl1pPr marL="342900" indent="-342900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/>
              <a:t>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7833A66-E003-4CC9-A1D2-83A9DA4CFBD9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162002" y="5670000"/>
            <a:ext cx="6030000" cy="720000"/>
          </a:xfrm>
        </p:spPr>
        <p:txBody>
          <a:bodyPr lIns="0" tIns="0" rIns="126000" bIns="0" anchor="b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/>
              <a:t>Quelle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1D0FF27-1B4E-4786-9140-FE7CC4E56DE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0" y="5670000"/>
            <a:ext cx="6030000" cy="720000"/>
          </a:xfrm>
        </p:spPr>
        <p:txBody>
          <a:bodyPr lIns="0" tIns="0" rIns="126000" bIns="0" anchor="b" anchorCtr="0">
            <a:normAutofit/>
          </a:bodyPr>
          <a:lstStyle>
            <a:lvl1pPr marL="10800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noProof="0"/>
              <a:t>Quelle</a:t>
            </a:r>
          </a:p>
        </p:txBody>
      </p:sp>
    </p:spTree>
    <p:extLst>
      <p:ext uri="{BB962C8B-B14F-4D97-AF65-F5344CB8AC3E}">
        <p14:creationId xmlns:p14="http://schemas.microsoft.com/office/powerpoint/2010/main" val="326757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E87FF4-29D4-557C-53CE-AE5CBC7CF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20D9B8-94D3-E3EB-3E3C-6BE1BB976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A11FA2-A036-36E0-3FB9-A0537C59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73C23F-44F7-C36B-359B-ACD5B177F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A7E9387-7B5F-84D5-F7C9-A744938DB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20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274A73-1B3A-55BE-6F53-8B66789E2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FCA6B6-3EC2-C4DA-B532-B89B23D5E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69B657-E880-41AE-90DD-88E68BBE8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66220C-6DBB-473A-0F32-23EC1A1BD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DD9916-E76A-610C-9DF3-A186CFDF6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256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66B87A-A4C6-70C7-8967-B90B0B4F4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5E1E53-45BA-67A9-9C7E-C07AB753F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406728C-4B29-E0A8-D998-21B5F413A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38A33D4-5D7E-2046-DC54-2961B46D0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86C397-40A7-39A9-2660-24EA4E72B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6E0896-CE1A-89B5-5D7D-43690380C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001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7971A3-C3DD-266F-78DA-DBBB9A952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26FAED0-14D1-0F46-E76E-EC8D389B5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8227D09-DBA2-945E-033F-169955429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78D6207-4CE1-4660-CA7D-B61B279B03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400294-35D9-09B4-ECCF-222D97CB7D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85A0100-A2DA-D15E-458C-2BC0A6579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8B39657-EC38-055D-ABAF-FE75C8654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0FDEF95-F60F-0923-1106-14015E07D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433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3D463D-57D3-7272-4803-EF092030B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294D66A-DF02-CB42-64D0-EAE2875BE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684A43-B765-86BC-EF40-92CB5482F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A4E00AF-8729-32E6-6A5B-0E3607FA1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6263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F106414-32F7-B2B8-8A58-8A2FD92B9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FEA1026-6415-DBA7-4D26-A64FD9FAA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142947-B619-873A-6CE8-A89F1103B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2089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D7077-262C-0C43-2605-A237B837F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FC1BD8-C0CF-E93A-8E92-8574D3E4A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B912AB-89C9-BC9F-411F-A139CDB639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6C0C1-5A09-D242-1E89-170EDEE1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258DA56-C898-FAA0-4970-A415E8222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241879D-CB5F-365E-6A7A-391F8CABB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8402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571DB9-FD29-B258-8243-43BF6D9FC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378F609-3FE3-7698-0F0E-4CD28643A6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C67C25F-E1EE-C917-F379-8432D8544A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6BEC26-9469-8464-9C93-8DC9C9BDB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F01298-FD04-41B3-7230-B1A3BD798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618E3E9-D7D6-D1D5-AF62-7A6D70AA5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6855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CA0E730-13AC-47EE-C04F-85262443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7EF12B-48C5-AB3E-77AD-CD3732729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E5B3A4-9F25-2429-242C-7DE5D68F0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B7086-1F34-411C-BDE9-2578B928D18A}" type="datetimeFigureOut">
              <a:rPr lang="de-DE" smtClean="0"/>
              <a:t>08.02.2024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911833-BEAF-7CA0-D8DD-87A7CF94FF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0ED116-AAA1-A919-8620-BCDB3EF0A4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11D35-E25C-41B3-8AFC-E57F5FFC95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7110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0C873B-A78B-6473-AFDD-417000542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448" y="1188000"/>
            <a:ext cx="11119104" cy="5202000"/>
          </a:xfrm>
        </p:spPr>
        <p:txBody>
          <a:bodyPr>
            <a:normAutofit/>
          </a:bodyPr>
          <a:lstStyle/>
          <a:p>
            <a:r>
              <a:rPr lang="de-DE" sz="6600" b="1" dirty="0"/>
              <a:t>Vergleich verlustfreier Datenkompressionsverfahren auf Bilddaten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072E4A4-7F9E-DDFA-9ED2-F13FA24F2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dirty="0"/>
              <a:t>13. Februar 2024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7035B9-B846-3CB4-E69A-2FB0C064D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dirty="0"/>
              <a:t>Nick Schreiber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EA63CD6-060F-6B09-870D-6E56DEF8C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mtClean="0"/>
              <a:pPr algn="ctr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0544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Praktischer Versuch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10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Cartoon, Grafikdesign enthält.&#10;&#10;Automatisch generierte Beschreibung">
            <a:extLst>
              <a:ext uri="{FF2B5EF4-FFF2-40B4-BE49-F238E27FC236}">
                <a16:creationId xmlns:a16="http://schemas.microsoft.com/office/drawing/2014/main" id="{2A27DE45-EB24-4718-11D0-FD0BC7CF9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0" y="1563680"/>
            <a:ext cx="10689333" cy="445064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3C575E3-4CD3-F306-8A5C-38DBD72FE548}"/>
              </a:ext>
            </a:extLst>
          </p:cNvPr>
          <p:cNvSpPr txBox="1"/>
          <p:nvPr/>
        </p:nvSpPr>
        <p:spPr>
          <a:xfrm>
            <a:off x="2834640" y="4251960"/>
            <a:ext cx="2465641" cy="2743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ts val="1400"/>
              </a:lnSpc>
            </a:pPr>
            <a:r>
              <a:rPr lang="de-DE" sz="1400" dirty="0"/>
              <a:t>(inkl. Vorverarbeitung)</a:t>
            </a:r>
          </a:p>
        </p:txBody>
      </p:sp>
    </p:spTree>
    <p:extLst>
      <p:ext uri="{BB962C8B-B14F-4D97-AF65-F5344CB8AC3E}">
        <p14:creationId xmlns:p14="http://schemas.microsoft.com/office/powerpoint/2010/main" val="3994359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Bildvorverarbeitung Filtern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11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Filtern ist Umkehrbar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Ziel Unstrukturierte Daten zu strukturierten Daten </a:t>
            </a:r>
            <a:r>
              <a:rPr lang="de-DE" dirty="0">
                <a:sym typeface="Wingdings" panose="05000000000000000000" pitchFamily="2" charset="2"/>
              </a:rPr>
              <a:t> Redundanz besser entfernt werden </a:t>
            </a:r>
            <a:r>
              <a:rPr lang="de-DE" dirty="0"/>
              <a:t>(Wiederholungen)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Lokale Korrelationen verdeutlichen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/>
              <a:t>Vlt</a:t>
            </a:r>
            <a:r>
              <a:rPr lang="de-DE" dirty="0"/>
              <a:t>. Bild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Es gibt fünf verschiedene Filtertypen, die auf jeder Zeile des Bildes angewendet werden </a:t>
            </a:r>
            <a:r>
              <a:rPr lang="de-DE" dirty="0" err="1"/>
              <a:t>konnen</a:t>
            </a:r>
            <a:r>
              <a:rPr lang="de-DE" dirty="0"/>
              <a:t>: None, Sub, Up, Average und </a:t>
            </a:r>
            <a:r>
              <a:rPr lang="de-DE" dirty="0" err="1"/>
              <a:t>Paeth</a:t>
            </a:r>
            <a:r>
              <a:rPr lang="de-DE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/>
              <a:t>Heuristic</a:t>
            </a:r>
            <a:r>
              <a:rPr lang="de-DE" dirty="0"/>
              <a:t>, wählt wahrscheinlich „</a:t>
            </a:r>
            <a:r>
              <a:rPr lang="de-DE" dirty="0" err="1"/>
              <a:t>bestpassensten</a:t>
            </a:r>
            <a:r>
              <a:rPr lang="de-DE" dirty="0"/>
              <a:t>“ Filter für jeweilige Zeile aus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6898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Algorithmen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12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000" y="658368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Besonderheiten bei Implementation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Anmerkung: Implementierungen nicht optimiert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B2F1A30-B8F6-15FE-CC86-74957FCBFB46}"/>
              </a:ext>
            </a:extLst>
          </p:cNvPr>
          <p:cNvSpPr txBox="1"/>
          <p:nvPr/>
        </p:nvSpPr>
        <p:spPr>
          <a:xfrm>
            <a:off x="719400" y="5947480"/>
            <a:ext cx="1075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Code auf GitHub: https://github.com/NickStudRepo/STI-Repo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30AB8628-0141-36C2-589D-BC1C282646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6416984"/>
              </p:ext>
            </p:extLst>
          </p:nvPr>
        </p:nvGraphicFramePr>
        <p:xfrm>
          <a:off x="1973600" y="1770045"/>
          <a:ext cx="8128000" cy="40279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95865250"/>
                    </a:ext>
                  </a:extLst>
                </a:gridCol>
                <a:gridCol w="3839952">
                  <a:extLst>
                    <a:ext uri="{9D8B030D-6E8A-4147-A177-3AD203B41FA5}">
                      <a16:colId xmlns:a16="http://schemas.microsoft.com/office/drawing/2014/main" val="3846807879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2464990030"/>
                    </a:ext>
                  </a:extLst>
                </a:gridCol>
                <a:gridCol w="1195344">
                  <a:extLst>
                    <a:ext uri="{9D8B030D-6E8A-4147-A177-3AD203B41FA5}">
                      <a16:colId xmlns:a16="http://schemas.microsoft.com/office/drawing/2014/main" val="297537446"/>
                    </a:ext>
                  </a:extLst>
                </a:gridCol>
              </a:tblGrid>
              <a:tr h="402989">
                <a:tc>
                  <a:txBody>
                    <a:bodyPr/>
                    <a:lstStyle/>
                    <a:p>
                      <a:r>
                        <a:rPr lang="de-DE" dirty="0"/>
                        <a:t>Algorithmus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Implementierungsdetails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183476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dirty="0"/>
                        <a:t>RLE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468668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dirty="0"/>
                        <a:t>Huffman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640533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dirty="0"/>
                        <a:t>LZ77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77793"/>
                  </a:ext>
                </a:extLst>
              </a:tr>
              <a:tr h="695570">
                <a:tc>
                  <a:txBody>
                    <a:bodyPr/>
                    <a:lstStyle/>
                    <a:p>
                      <a:r>
                        <a:rPr lang="de-DE" dirty="0"/>
                        <a:t>LZ77 + Huffman (</a:t>
                      </a:r>
                      <a:r>
                        <a:rPr lang="de-DE" dirty="0" err="1"/>
                        <a:t>Deflate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377040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dirty="0"/>
                        <a:t>PNG: Vorverarbeitung (Filtern) + </a:t>
                      </a:r>
                      <a:r>
                        <a:rPr lang="de-DE" dirty="0" err="1"/>
                        <a:t>Deflate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845541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dirty="0"/>
                        <a:t>Filter + Huffman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081719"/>
                  </a:ext>
                </a:extLst>
              </a:tr>
              <a:tr h="402989">
                <a:tc>
                  <a:txBody>
                    <a:bodyPr/>
                    <a:lstStyle/>
                    <a:p>
                      <a:r>
                        <a:rPr lang="de-DE" dirty="0"/>
                        <a:t>Filter + </a:t>
                      </a:r>
                      <a:r>
                        <a:rPr lang="de-DE" dirty="0" err="1"/>
                        <a:t>Deflate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1521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4156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Kompressionsraten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13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259F1BB8-E173-EA19-1D4C-E56769ACF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86" y="1946493"/>
            <a:ext cx="11036314" cy="3705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24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Kompressionszeiten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14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958A8B9E-2DEF-EF86-102E-FA2958C6C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00" y="2017522"/>
            <a:ext cx="11473200" cy="377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0576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Dekompressionszeiten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15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pic>
        <p:nvPicPr>
          <p:cNvPr id="8" name="Grafik 7" descr="Ein Bild, das Text, Screenshot, Zahl, Schrift enthält.&#10;&#10;Automatisch generierte Beschreibung">
            <a:extLst>
              <a:ext uri="{FF2B5EF4-FFF2-40B4-BE49-F238E27FC236}">
                <a16:creationId xmlns:a16="http://schemas.microsoft.com/office/drawing/2014/main" id="{04FC5AED-21C4-FCCC-CB78-4A58CA1A5B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7" y="1592455"/>
            <a:ext cx="11676185" cy="367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59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Fazit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16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5720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17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2233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18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8745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19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7272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Einleitung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 err="1"/>
              <a:t>Zielsetztung</a:t>
            </a: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Grundlagen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	Informationstheorie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Messbarkeit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Praktischer Versuch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Verglichene Kompressionsalgorithmen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Testbilder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Ergebnisse</a:t>
            </a:r>
          </a:p>
        </p:txBody>
      </p:sp>
    </p:spTree>
    <p:extLst>
      <p:ext uri="{BB962C8B-B14F-4D97-AF65-F5344CB8AC3E}">
        <p14:creationId xmlns:p14="http://schemas.microsoft.com/office/powerpoint/2010/main" val="1978037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20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2895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21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40153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22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19570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23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698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/>
              <a:t>Vergleich </a:t>
            </a:r>
            <a:r>
              <a:rPr lang="de-DE" sz="3600" b="1" dirty="0"/>
              <a:t>verlustfreier </a:t>
            </a:r>
            <a:r>
              <a:rPr lang="de-DE" sz="3600" dirty="0"/>
              <a:t>Datenkompressionsverfahren für Bilddaten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3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de-DE" dirty="0"/>
              <a:t>Wieso relevant? </a:t>
            </a:r>
            <a:br>
              <a:rPr lang="de-DE" dirty="0"/>
            </a:br>
            <a:r>
              <a:rPr lang="de-DE" dirty="0"/>
              <a:t>Speichernutzung, Datenübertragung über Netzwerk mit begrenzter Bandbreite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Theoretisch: 	Informationstheorie/ Grundlagen Datenkompression + Erwartungen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Praktisch: 	Praktischer Versuch (Werden Erwartungen bestätigt?)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Algorithmen:</a:t>
            </a:r>
          </a:p>
          <a:p>
            <a:pPr>
              <a:lnSpc>
                <a:spcPct val="100000"/>
              </a:lnSpc>
            </a:pPr>
            <a:r>
              <a:rPr lang="de-DE" dirty="0"/>
              <a:t>Run </a:t>
            </a:r>
            <a:r>
              <a:rPr lang="de-DE" dirty="0" err="1"/>
              <a:t>Length</a:t>
            </a:r>
            <a:r>
              <a:rPr lang="de-DE" dirty="0"/>
              <a:t> Encoding 		(RLE)</a:t>
            </a:r>
          </a:p>
          <a:p>
            <a:pPr>
              <a:lnSpc>
                <a:spcPct val="100000"/>
              </a:lnSpc>
            </a:pPr>
            <a:r>
              <a:rPr lang="de-DE" dirty="0"/>
              <a:t>Huffman Encoding 			(Huffman)</a:t>
            </a:r>
          </a:p>
          <a:p>
            <a:pPr>
              <a:lnSpc>
                <a:spcPct val="100000"/>
              </a:lnSpc>
            </a:pPr>
            <a:r>
              <a:rPr lang="de-DE" dirty="0"/>
              <a:t>Lempel-Ziv 1977			(LZ77)</a:t>
            </a:r>
          </a:p>
          <a:p>
            <a:pPr>
              <a:lnSpc>
                <a:spcPct val="100000"/>
              </a:lnSpc>
            </a:pPr>
            <a:r>
              <a:rPr lang="de-DE" dirty="0"/>
              <a:t>Portable Network Graphics 	(PNG)	</a:t>
            </a:r>
          </a:p>
          <a:p>
            <a:pPr>
              <a:lnSpc>
                <a:spcPct val="100000"/>
              </a:lnSpc>
            </a:pPr>
            <a:r>
              <a:rPr lang="de-DE" dirty="0"/>
              <a:t>Verschiedene Kombinationen	</a:t>
            </a:r>
          </a:p>
        </p:txBody>
      </p:sp>
    </p:spTree>
    <p:extLst>
      <p:ext uri="{BB962C8B-B14F-4D97-AF65-F5344CB8AC3E}">
        <p14:creationId xmlns:p14="http://schemas.microsoft.com/office/powerpoint/2010/main" val="2758566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Zielsetzung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4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endParaRPr lang="de-DE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de-DE" b="1" dirty="0"/>
              <a:t>Warum</a:t>
            </a:r>
            <a:r>
              <a:rPr lang="de-DE" dirty="0"/>
              <a:t> sind bestimmte verlustfreie Datenkompressionsverfahren für Bilddaten </a:t>
            </a:r>
            <a:r>
              <a:rPr lang="de-DE" b="1" dirty="0"/>
              <a:t>besser geeignet als andere</a:t>
            </a:r>
            <a:r>
              <a:rPr lang="de-DE" dirty="0"/>
              <a:t>?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de-DE" dirty="0"/>
              <a:t>Wie sind </a:t>
            </a:r>
            <a:r>
              <a:rPr lang="de-DE" b="1" dirty="0"/>
              <a:t>Bilddaten</a:t>
            </a:r>
            <a:r>
              <a:rPr lang="de-DE" dirty="0"/>
              <a:t> aufgebaut und welche Besonderheiten in ihrer Struktur kann für die Datenkompression genutzt werden?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de-DE" dirty="0"/>
              <a:t>(Sind Strukturen bildspezifisch?)</a:t>
            </a:r>
          </a:p>
        </p:txBody>
      </p:sp>
    </p:spTree>
    <p:extLst>
      <p:ext uri="{BB962C8B-B14F-4D97-AF65-F5344CB8AC3E}">
        <p14:creationId xmlns:p14="http://schemas.microsoft.com/office/powerpoint/2010/main" val="1180540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Grundlagen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5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Information</a:t>
            </a:r>
            <a:r>
              <a:rPr lang="de-DE" dirty="0"/>
              <a:t> (Claude Shannon): Maß für den Informationsgehalt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Entropie</a:t>
            </a:r>
            <a:r>
              <a:rPr lang="de-DE" dirty="0"/>
              <a:t>: die durchschnittliche Menge an Bits aus, die benötigt wird, um eine Information zu kodieren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(Formel Bild)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b="1" dirty="0"/>
              <a:t>Redundanz</a:t>
            </a:r>
            <a:r>
              <a:rPr lang="de-DE" dirty="0"/>
              <a:t>: Information die in Daten mehrfach vorhanden sind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(Wiederholungen oder Strukturen)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= Überflüssige Information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Redundanz &gt;= 0, Minimale Anzahl an Bits pro Symbol = Entropie,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Formel Redundanz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(Entropie-Kompression-Zusammenhang: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Daten niedrige Entropie -&gt; Struktur + Daten sind komprimierbar)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624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Informationstheorie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6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Daten vs. Information (Daten nicht gleich Informativ / Bezug zu Datenkompression)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Quellencodierungstheorem/ Source Coding Theorem: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Daten nicht unendlich klein komprimierbar, Entropie setzt Grenze für minimale mittlere Codierungslänge (Formel L &gt;= H)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Entropie ist untere Schranke für maximale Kompression (ohne Informationsverlust)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Kolmogorov Komplexität: Länge des kürzesten Programms das eine Zeichenfolge erzeugen kann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(Wegen Halteproblem nicht praktisch berechenbar)</a:t>
            </a:r>
          </a:p>
        </p:txBody>
      </p:sp>
    </p:spTree>
    <p:extLst>
      <p:ext uri="{BB962C8B-B14F-4D97-AF65-F5344CB8AC3E}">
        <p14:creationId xmlns:p14="http://schemas.microsoft.com/office/powerpoint/2010/main" val="2507307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Datenanforderungen und Komprimierbarkeit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7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DE" dirty="0"/>
              <a:t>Strukturierte vs. Unstrukturierte Daten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Vorverarbeitung der Daten (Unstrukturierte Daten -&gt; Strukturierten Daten </a:t>
            </a:r>
            <a:r>
              <a:rPr lang="de-DE" dirty="0">
                <a:sym typeface="Wingdings" panose="05000000000000000000" pitchFamily="2" charset="2"/>
              </a:rPr>
              <a:t> Bessere Kompression der Daten)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</a:pPr>
            <a:r>
              <a:rPr lang="de-DE" dirty="0">
                <a:sym typeface="Wingdings" panose="05000000000000000000" pitchFamily="2" charset="2"/>
              </a:rPr>
              <a:t>Limitationen: Maximal unstrukturierte Daten (gleichverteilte Zufallszahlen)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>
                <a:sym typeface="Wingdings" panose="05000000000000000000" pitchFamily="2" charset="2"/>
              </a:rPr>
              <a:t>	Bsp. „The Random </a:t>
            </a:r>
            <a:r>
              <a:rPr lang="de-DE" dirty="0" err="1">
                <a:sym typeface="Wingdings" panose="05000000000000000000" pitchFamily="2" charset="2"/>
              </a:rPr>
              <a:t>Compression</a:t>
            </a:r>
            <a:r>
              <a:rPr lang="de-DE" dirty="0">
                <a:sym typeface="Wingdings" panose="05000000000000000000" pitchFamily="2" charset="2"/>
              </a:rPr>
              <a:t> Challenge“ von Mark Nelson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0470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Bilddaten + Wahl der Testbilder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8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884" y="1463040"/>
            <a:ext cx="3125716" cy="467258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dirty="0"/>
              <a:t>RGB Format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Bilder mit unterschiedlichen Auflösungen gewählt</a:t>
            </a:r>
          </a:p>
          <a:p>
            <a:pPr marL="0" indent="0">
              <a:lnSpc>
                <a:spcPct val="100000"/>
              </a:lnSpc>
              <a:buNone/>
            </a:pPr>
            <a:endParaRPr lang="de-DE" dirty="0"/>
          </a:p>
        </p:txBody>
      </p:sp>
      <p:pic>
        <p:nvPicPr>
          <p:cNvPr id="8" name="Grafik 7" descr="Ein Bild, das Screenshot, Katze, Gras, draußen enthält.&#10;&#10;Automatisch generierte Beschreibung">
            <a:extLst>
              <a:ext uri="{FF2B5EF4-FFF2-40B4-BE49-F238E27FC236}">
                <a16:creationId xmlns:a16="http://schemas.microsoft.com/office/drawing/2014/main" id="{F8344EC9-5EFA-411E-9FBC-E59013B41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537" y="1600857"/>
            <a:ext cx="8065393" cy="439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5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05E096-61D8-277E-E40F-F00CC0156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Messbarkeit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997C790-2A39-F01F-2DD4-0A1924AD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Nick Schreiber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56FA087-1461-90E2-FE36-B9A78A35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629E1D32-139B-4C55-A3C3-B5F4791988C6}" type="slidenum">
              <a:rPr lang="de-DE" sz="1600" smtClean="0">
                <a:solidFill>
                  <a:schemeClr val="bg1"/>
                </a:solidFill>
              </a:rPr>
              <a:pPr algn="ctr"/>
              <a:t>9</a:t>
            </a:fld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FD36EAE-1EDB-C4DD-EF9E-F0191E557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r>
              <a:rPr lang="de-DE" sz="1600" dirty="0">
                <a:solidFill>
                  <a:schemeClr val="bg1"/>
                </a:solidFill>
              </a:rPr>
              <a:t>13. Februar 2024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B8B1E68-24DD-AB57-EB86-72432392D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400" y="1463040"/>
            <a:ext cx="10753200" cy="467258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DE" dirty="0"/>
              <a:t>Kompressionsrate: Formel (Speichernutzung)</a:t>
            </a:r>
          </a:p>
          <a:p>
            <a:pPr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Kompressionszeit</a:t>
            </a:r>
          </a:p>
          <a:p>
            <a:pPr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Dekompressionszeit</a:t>
            </a:r>
          </a:p>
        </p:txBody>
      </p:sp>
    </p:spTree>
    <p:extLst>
      <p:ext uri="{BB962C8B-B14F-4D97-AF65-F5344CB8AC3E}">
        <p14:creationId xmlns:p14="http://schemas.microsoft.com/office/powerpoint/2010/main" val="1429293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628</Words>
  <Application>Microsoft Office PowerPoint</Application>
  <PresentationFormat>Breitbild</PresentationFormat>
  <Paragraphs>171</Paragraphs>
  <Slides>23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</vt:lpstr>
      <vt:lpstr>Vergleich verlustfreier Datenkompressionsverfahren auf Bilddaten</vt:lpstr>
      <vt:lpstr>Title</vt:lpstr>
      <vt:lpstr>Vergleich verlustfreier Datenkompressionsverfahren für Bilddaten</vt:lpstr>
      <vt:lpstr>Zielsetzung</vt:lpstr>
      <vt:lpstr>Grundlagen</vt:lpstr>
      <vt:lpstr>Informationstheorie</vt:lpstr>
      <vt:lpstr>Datenanforderungen und Komprimierbarkeit</vt:lpstr>
      <vt:lpstr>Bilddaten + Wahl der Testbilder</vt:lpstr>
      <vt:lpstr>Messbarkeit</vt:lpstr>
      <vt:lpstr>Praktischer Versuch</vt:lpstr>
      <vt:lpstr>Bildvorverarbeitung Filtern</vt:lpstr>
      <vt:lpstr>Algorithmen</vt:lpstr>
      <vt:lpstr>Kompressionsraten</vt:lpstr>
      <vt:lpstr>Kompressionszeiten</vt:lpstr>
      <vt:lpstr>Dekompressionszeiten</vt:lpstr>
      <vt:lpstr>Fazit</vt:lpstr>
      <vt:lpstr>Title</vt:lpstr>
      <vt:lpstr>Title</vt:lpstr>
      <vt:lpstr>Title</vt:lpstr>
      <vt:lpstr>Title</vt:lpstr>
      <vt:lpstr>Title</vt:lpstr>
      <vt:lpstr>Title</vt:lpstr>
      <vt:lpstr>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Vergleich verlustfreier Datenkompressionsverfahren auf Bilddaten</dc:title>
  <dc:creator>Schreiber, Nick</dc:creator>
  <cp:lastModifiedBy>Schreiber, Nick</cp:lastModifiedBy>
  <cp:revision>5</cp:revision>
  <dcterms:created xsi:type="dcterms:W3CDTF">2024-01-31T15:56:54Z</dcterms:created>
  <dcterms:modified xsi:type="dcterms:W3CDTF">2024-02-08T16:30:35Z</dcterms:modified>
</cp:coreProperties>
</file>

<file path=docProps/thumbnail.jpeg>
</file>